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321" r:id="rId2"/>
    <p:sldId id="265" r:id="rId3"/>
    <p:sldId id="271" r:id="rId4"/>
    <p:sldId id="276" r:id="rId5"/>
    <p:sldId id="272" r:id="rId6"/>
    <p:sldId id="273" r:id="rId7"/>
    <p:sldId id="274" r:id="rId8"/>
    <p:sldId id="275" r:id="rId9"/>
    <p:sldId id="325" r:id="rId10"/>
    <p:sldId id="326" r:id="rId11"/>
    <p:sldId id="327" r:id="rId12"/>
    <p:sldId id="266" r:id="rId13"/>
    <p:sldId id="322" r:id="rId14"/>
    <p:sldId id="267" r:id="rId15"/>
    <p:sldId id="268" r:id="rId16"/>
    <p:sldId id="280" r:id="rId17"/>
    <p:sldId id="328" r:id="rId18"/>
    <p:sldId id="329" r:id="rId19"/>
  </p:sldIdLst>
  <p:sldSz cx="9144000" cy="6858000" type="screen4x3"/>
  <p:notesSz cx="6985000" cy="9271000"/>
  <p:defaultTextStyle>
    <a:defPPr>
      <a:defRPr lang="nl-NL"/>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6633"/>
    <a:srgbClr val="669900"/>
    <a:srgbClr val="99FFCC"/>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51" d="100"/>
          <a:sy n="51" d="100"/>
        </p:scale>
        <p:origin x="-12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5843"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5844" name="Rectangle 4"/>
          <p:cNvSpPr>
            <a:spLocks noGrp="1" noChangeArrowheads="1"/>
          </p:cNvSpPr>
          <p:nvPr>
            <p:ph type="ftr" sz="quarter" idx="2"/>
          </p:nvPr>
        </p:nvSpPr>
        <p:spPr bwMode="auto">
          <a:xfrm>
            <a:off x="0" y="88058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5845" name="Rectangle 5"/>
          <p:cNvSpPr>
            <a:spLocks noGrp="1" noChangeArrowheads="1"/>
          </p:cNvSpPr>
          <p:nvPr>
            <p:ph type="sldNum" sz="quarter" idx="3"/>
          </p:nvPr>
        </p:nvSpPr>
        <p:spPr bwMode="auto">
          <a:xfrm>
            <a:off x="3956050" y="88058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581F1CD4-EA05-4E5D-BA9D-7C7FE2BB880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eaLnBrk="1" hangingPunct="1">
              <a:defRPr sz="1200">
                <a:latin typeface="Times New Roman" pitchFamily="18" charset="0"/>
              </a:defRPr>
            </a:lvl1pPr>
          </a:lstStyle>
          <a:p>
            <a:pPr>
              <a:defRPr/>
            </a:pPr>
            <a:endParaRPr lang="nl-NL"/>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imes New Roman" pitchFamily="18" charset="0"/>
              </a:defRPr>
            </a:lvl1pPr>
          </a:lstStyle>
          <a:p>
            <a:pPr>
              <a:defRPr/>
            </a:pPr>
            <a:endParaRPr lang="nl-NL"/>
          </a:p>
        </p:txBody>
      </p:sp>
      <p:sp>
        <p:nvSpPr>
          <p:cNvPr id="21508" name="Rectangle 4"/>
          <p:cNvSpPr>
            <a:spLocks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3078"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eaLnBrk="1" hangingPunct="1">
              <a:defRPr sz="1200">
                <a:latin typeface="Times New Roman" pitchFamily="18" charset="0"/>
              </a:defRPr>
            </a:lvl1pPr>
          </a:lstStyle>
          <a:p>
            <a:pPr>
              <a:defRPr/>
            </a:pPr>
            <a:endParaRPr lang="nl-NL"/>
          </a:p>
        </p:txBody>
      </p:sp>
      <p:sp>
        <p:nvSpPr>
          <p:cNvPr id="3079"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imes New Roman" pitchFamily="18" charset="0"/>
              </a:defRPr>
            </a:lvl1pPr>
          </a:lstStyle>
          <a:p>
            <a:pPr>
              <a:defRPr/>
            </a:pPr>
            <a:fld id="{AD1499C9-7122-4A08-A810-11676CDF604E}"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defRPr/>
              </a:pP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sp>
        <p:nvSpPr>
          <p:cNvPr id="194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94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0F33FD5A-1049-4A70-B973-671240A3A56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24F3437-D4C0-45CF-882D-6D7609AE06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FD32426-F330-4EEC-8FE4-244C746CFA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8C8CDE2-96F5-4C3B-A629-4B31B5C147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8CEA28E-97AF-4C86-AD01-C1FEC5BFC4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DE9E1F0-2BDC-4868-BB93-1F8FAC2DCA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7AE5948-A01D-4389-82F4-2BE01C66FDC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C9A7F504-3B3D-4F31-B357-FC6B0E6FBB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25F4B97E-2425-4236-902F-693347730A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D6BA65D4-8DD4-4BD1-8082-94878FF346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4ABF3F0-23DC-41E9-B64F-4723E90CFE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47075A0-AF1D-4755-9A9F-54774C82EA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84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4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p>
            </p:txBody>
          </p:sp>
        </p:grpSp>
        <p:grpSp>
          <p:nvGrpSpPr>
            <p:cNvPr id="1033" name="Group 6"/>
            <p:cNvGrpSpPr>
              <a:grpSpLocks/>
            </p:cNvGrpSpPr>
            <p:nvPr/>
          </p:nvGrpSpPr>
          <p:grpSpPr bwMode="auto">
            <a:xfrm>
              <a:off x="144" y="1248"/>
              <a:ext cx="4656" cy="201"/>
              <a:chOff x="144" y="1248"/>
              <a:chExt cx="4656" cy="201"/>
            </a:xfrm>
          </p:grpSpPr>
          <p:sp>
            <p:nvSpPr>
              <p:cNvPr id="184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184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4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endParaRPr lang="en-US"/>
          </a:p>
        </p:txBody>
      </p:sp>
      <p:sp>
        <p:nvSpPr>
          <p:cNvPr id="1844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84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DD949ED1-1B24-46DC-85C8-F30131A67F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Housing &amp; Urban Development</a:t>
            </a:r>
          </a:p>
        </p:txBody>
      </p:sp>
      <p:sp>
        <p:nvSpPr>
          <p:cNvPr id="3075" name="Content Placeholder 2"/>
          <p:cNvSpPr>
            <a:spLocks noGrp="1"/>
          </p:cNvSpPr>
          <p:nvPr>
            <p:ph idx="1"/>
          </p:nvPr>
        </p:nvSpPr>
        <p:spPr/>
        <p:txBody>
          <a:bodyPr/>
          <a:lstStyle/>
          <a:p>
            <a:pPr algn="ctr" eaLnBrk="1" hangingPunct="1">
              <a:buFont typeface="Wingdings" pitchFamily="2" charset="2"/>
              <a:buNone/>
            </a:pPr>
            <a:endParaRPr lang="en-US" sz="4800" b="1" smtClean="0"/>
          </a:p>
          <a:p>
            <a:pPr algn="ctr" eaLnBrk="1" hangingPunct="1">
              <a:buFont typeface="Wingdings" pitchFamily="2" charset="2"/>
              <a:buNone/>
            </a:pPr>
            <a:r>
              <a:rPr lang="en-US" sz="4800" b="1" smtClean="0"/>
              <a:t>Lecture # 01</a:t>
            </a:r>
          </a:p>
          <a:p>
            <a:pPr algn="ctr" eaLnBrk="1" hangingPunct="1">
              <a:buFont typeface="Wingdings" pitchFamily="2" charset="2"/>
              <a:buNone/>
            </a:pPr>
            <a:r>
              <a:rPr lang="en-US" sz="4800" b="1" smtClean="0"/>
              <a:t>“Basic Concepts”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smtClean="0"/>
              <a:t>Basic Terms</a:t>
            </a:r>
          </a:p>
        </p:txBody>
      </p:sp>
      <p:sp>
        <p:nvSpPr>
          <p:cNvPr id="12291" name="Content Placeholder 2"/>
          <p:cNvSpPr>
            <a:spLocks noGrp="1"/>
          </p:cNvSpPr>
          <p:nvPr>
            <p:ph idx="1"/>
          </p:nvPr>
        </p:nvSpPr>
        <p:spPr>
          <a:xfrm>
            <a:off x="838200" y="2362200"/>
            <a:ext cx="7924800" cy="3724275"/>
          </a:xfrm>
        </p:spPr>
        <p:txBody>
          <a:bodyPr/>
          <a:lstStyle/>
          <a:p>
            <a:pPr algn="just"/>
            <a:r>
              <a:rPr lang="en-US" sz="2200" smtClean="0"/>
              <a:t>A </a:t>
            </a:r>
            <a:r>
              <a:rPr lang="en-US" sz="2200" b="1" smtClean="0"/>
              <a:t>home</a:t>
            </a:r>
            <a:r>
              <a:rPr lang="en-US" sz="2200" smtClean="0"/>
              <a:t> is a dwelling used as a permanent or semi-permanent residence for an individual, family, household or several families in a tribe. It is often a house, apartment, or other building, or alternatively a mobile home, houseboat, yurt, or any other portable shelter.</a:t>
            </a:r>
          </a:p>
          <a:p>
            <a:pPr algn="just"/>
            <a:r>
              <a:rPr lang="en-US" sz="2200" smtClean="0"/>
              <a:t>A </a:t>
            </a:r>
            <a:r>
              <a:rPr lang="en-US" sz="2200" b="1" smtClean="0"/>
              <a:t>homestead</a:t>
            </a:r>
            <a:r>
              <a:rPr lang="en-US" sz="2200" smtClean="0"/>
              <a:t> also includes agricultural land and facilities for domesticated animals. Where more secure dwellings are not available, people may live in the informal and sometimes illegal shacks found in slums and shanty towns</a:t>
            </a:r>
          </a:p>
          <a:p>
            <a:pPr algn="just"/>
            <a:r>
              <a:rPr lang="en-US" sz="2200" smtClean="0"/>
              <a:t>More generally, “home” may be considered to be a geographic area, such as a town, village, suburb, city, or country.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Defining Housing</a:t>
            </a:r>
            <a:endParaRPr lang="nl-NL" sz="3200" dirty="0" smtClean="0">
              <a:solidFill>
                <a:schemeClr val="tx1"/>
              </a:solidFill>
              <a:latin typeface="+mn-lt"/>
            </a:endParaRPr>
          </a:p>
        </p:txBody>
      </p:sp>
      <p:sp>
        <p:nvSpPr>
          <p:cNvPr id="13315" name="Rectangle 3"/>
          <p:cNvSpPr>
            <a:spLocks noGrp="1" noChangeArrowheads="1"/>
          </p:cNvSpPr>
          <p:nvPr>
            <p:ph type="body" idx="1"/>
          </p:nvPr>
        </p:nvSpPr>
        <p:spPr/>
        <p:txBody>
          <a:bodyPr/>
          <a:lstStyle/>
          <a:p>
            <a:pPr eaLnBrk="1" hangingPunct="1"/>
            <a:r>
              <a:rPr lang="en-US" sz="2400" smtClean="0"/>
              <a:t>Housing is a process that has many ingredients.</a:t>
            </a:r>
          </a:p>
          <a:p>
            <a:pPr eaLnBrk="1" hangingPunct="1"/>
            <a:r>
              <a:rPr lang="en-US" sz="2400" smtClean="0"/>
              <a:t>The important ingredients in the Pakistani</a:t>
            </a:r>
            <a:br>
              <a:rPr lang="en-US" sz="2400" smtClean="0"/>
            </a:br>
            <a:r>
              <a:rPr lang="en-US" sz="2400" smtClean="0"/>
              <a:t>context include:</a:t>
            </a:r>
            <a:br>
              <a:rPr lang="en-US" sz="2400" smtClean="0"/>
            </a:br>
            <a:r>
              <a:rPr lang="en-US" sz="2400" smtClean="0"/>
              <a:t>– land,</a:t>
            </a:r>
            <a:br>
              <a:rPr lang="en-US" sz="2400" smtClean="0"/>
            </a:br>
            <a:r>
              <a:rPr lang="en-US" sz="2400" smtClean="0"/>
              <a:t>– infrastructure,</a:t>
            </a:r>
            <a:br>
              <a:rPr lang="en-US" sz="2400" smtClean="0"/>
            </a:br>
            <a:r>
              <a:rPr lang="en-US" sz="2400" smtClean="0"/>
              <a:t>– building materials,</a:t>
            </a:r>
            <a:br>
              <a:rPr lang="en-US" sz="2400" smtClean="0"/>
            </a:br>
            <a:r>
              <a:rPr lang="en-US" sz="2400" smtClean="0"/>
              <a:t>– technology and</a:t>
            </a:r>
            <a:br>
              <a:rPr lang="en-US" sz="2400" smtClean="0"/>
            </a:br>
            <a:r>
              <a:rPr lang="en-US" sz="2400" smtClean="0"/>
              <a:t>– means of access (to housing).</a:t>
            </a:r>
            <a:br>
              <a:rPr lang="en-US" sz="2400" smtClean="0"/>
            </a:br>
            <a:r>
              <a:rPr lang="en-US" sz="2400" smtClean="0"/>
              <a:t/>
            </a:r>
            <a:br>
              <a:rPr lang="en-US" sz="2400" smtClean="0"/>
            </a:br>
            <a:endParaRPr lang="nl-NL" sz="2400" smtClean="0">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Defining Housing</a:t>
            </a:r>
            <a:endParaRPr lang="nl-NL" sz="3200" dirty="0" smtClean="0">
              <a:solidFill>
                <a:schemeClr val="tx1"/>
              </a:solidFill>
              <a:latin typeface="+mn-lt"/>
            </a:endParaRPr>
          </a:p>
        </p:txBody>
      </p:sp>
      <p:sp>
        <p:nvSpPr>
          <p:cNvPr id="14339" name="Rectangle 3"/>
          <p:cNvSpPr>
            <a:spLocks noGrp="1" noChangeArrowheads="1"/>
          </p:cNvSpPr>
          <p:nvPr>
            <p:ph type="body" idx="1"/>
          </p:nvPr>
        </p:nvSpPr>
        <p:spPr>
          <a:xfrm>
            <a:off x="838200" y="2362200"/>
            <a:ext cx="8077200" cy="3724275"/>
          </a:xfrm>
        </p:spPr>
        <p:txBody>
          <a:bodyPr/>
          <a:lstStyle/>
          <a:p>
            <a:pPr algn="just" eaLnBrk="1" hangingPunct="1"/>
            <a:r>
              <a:rPr lang="en-US" sz="2400" smtClean="0">
                <a:solidFill>
                  <a:srgbClr val="003366"/>
                </a:solidFill>
              </a:rPr>
              <a:t>Housing generally refers to the social problem of insuring that members of society have a home to live in, whether this a house, or some other kind of dwellings, lodging, or shelter. </a:t>
            </a:r>
          </a:p>
          <a:p>
            <a:pPr algn="just" eaLnBrk="1" hangingPunct="1"/>
            <a:r>
              <a:rPr lang="en-US" sz="2400" smtClean="0">
                <a:solidFill>
                  <a:srgbClr val="003366"/>
                </a:solidFill>
              </a:rPr>
              <a:t>Many governments have a department that deals with housing, such as the </a:t>
            </a:r>
            <a:r>
              <a:rPr lang="en-US" sz="2400" b="1" smtClean="0">
                <a:solidFill>
                  <a:srgbClr val="003366"/>
                </a:solidFill>
              </a:rPr>
              <a:t>Housing and Urban Development</a:t>
            </a:r>
            <a:r>
              <a:rPr lang="en-US" sz="2400" smtClean="0">
                <a:solidFill>
                  <a:srgbClr val="003366"/>
                </a:solidFill>
              </a:rPr>
              <a:t> in a country, province or city. Further there are </a:t>
            </a:r>
            <a:r>
              <a:rPr lang="en-US" sz="2400" b="1" smtClean="0">
                <a:solidFill>
                  <a:srgbClr val="003366"/>
                </a:solidFill>
              </a:rPr>
              <a:t>Ministry of Housing and Urban Development </a:t>
            </a:r>
            <a:r>
              <a:rPr lang="en-US" sz="2400" smtClean="0">
                <a:solidFill>
                  <a:srgbClr val="003366"/>
                </a:solidFill>
              </a:rPr>
              <a:t>in general and </a:t>
            </a:r>
            <a:r>
              <a:rPr lang="en-US" sz="2400" b="1" smtClean="0">
                <a:solidFill>
                  <a:srgbClr val="003366"/>
                </a:solidFill>
              </a:rPr>
              <a:t>“Ministry of Housing and Works (MOH&amp;W)” </a:t>
            </a:r>
            <a:r>
              <a:rPr lang="en-US" sz="2400" smtClean="0">
                <a:solidFill>
                  <a:srgbClr val="003366"/>
                </a:solidFill>
              </a:rPr>
              <a:t>at federal level in Pakistan.</a:t>
            </a:r>
            <a:endParaRPr lang="nl-NL" sz="2000" smtClean="0">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sz="3200" dirty="0" smtClean="0">
                <a:solidFill>
                  <a:schemeClr val="tx1"/>
                </a:solidFill>
                <a:latin typeface="+mn-lt"/>
              </a:rPr>
              <a:t>Housing Amenities &amp; Utilities</a:t>
            </a:r>
          </a:p>
        </p:txBody>
      </p:sp>
      <p:sp>
        <p:nvSpPr>
          <p:cNvPr id="15363" name="Content Placeholder 2"/>
          <p:cNvSpPr>
            <a:spLocks noGrp="1"/>
          </p:cNvSpPr>
          <p:nvPr>
            <p:ph idx="1"/>
          </p:nvPr>
        </p:nvSpPr>
        <p:spPr>
          <a:xfrm>
            <a:off x="838200" y="2362200"/>
            <a:ext cx="7924800" cy="4038600"/>
          </a:xfrm>
        </p:spPr>
        <p:txBody>
          <a:bodyPr/>
          <a:lstStyle/>
          <a:p>
            <a:pPr algn="just"/>
            <a:r>
              <a:rPr lang="en-US" sz="2200" smtClean="0"/>
              <a:t>The level of the housing quality stems from the fulfillment of the basic and superior living standards within the dwelling unit, as well as the amount of complementary services, housing utilities and amenities, including health, education, shopping, working, recreation, etc.</a:t>
            </a:r>
          </a:p>
          <a:p>
            <a:pPr algn="just"/>
            <a:r>
              <a:rPr lang="en-US" sz="2200" smtClean="0"/>
              <a:t> The satisfaction of all human needs and desires represents a very wide range of factors, which must be taken into account and consequently incorporated in any design of living environment. </a:t>
            </a:r>
          </a:p>
          <a:p>
            <a:pPr algn="just"/>
            <a:r>
              <a:rPr lang="en-US" sz="2200" smtClean="0"/>
              <a:t>The creation of mixed areas with the optimal proportion of residential units, amenities, working and public spaces facilitates the design of convenient, pleasant spaces for the largest possible spectrum of users and dwellers.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The services delivered by housing</a:t>
            </a:r>
            <a:endParaRPr lang="nl-NL" sz="3200" dirty="0" smtClean="0">
              <a:solidFill>
                <a:schemeClr val="tx1"/>
              </a:solidFill>
              <a:latin typeface="+mn-lt"/>
            </a:endParaRPr>
          </a:p>
        </p:txBody>
      </p:sp>
      <p:sp>
        <p:nvSpPr>
          <p:cNvPr id="16387" name="Rectangle 3"/>
          <p:cNvSpPr>
            <a:spLocks noGrp="1" noChangeArrowheads="1"/>
          </p:cNvSpPr>
          <p:nvPr>
            <p:ph type="body" idx="1"/>
          </p:nvPr>
        </p:nvSpPr>
        <p:spPr>
          <a:xfrm>
            <a:off x="838200" y="2362200"/>
            <a:ext cx="7693025" cy="3352800"/>
          </a:xfrm>
        </p:spPr>
        <p:txBody>
          <a:bodyPr/>
          <a:lstStyle/>
          <a:p>
            <a:pPr marL="609600" indent="-609600" eaLnBrk="1" hangingPunct="1">
              <a:buClr>
                <a:srgbClr val="000099"/>
              </a:buClr>
              <a:buFont typeface="Wingdings" pitchFamily="2" charset="2"/>
              <a:buNone/>
            </a:pPr>
            <a:r>
              <a:rPr lang="en-US" sz="2200" smtClean="0"/>
              <a:t>Access to/ occupancy of housing delivers:</a:t>
            </a:r>
          </a:p>
          <a:p>
            <a:pPr marL="609600" indent="-609600" eaLnBrk="1" hangingPunct="1">
              <a:buClr>
                <a:srgbClr val="000099"/>
              </a:buClr>
              <a:buFont typeface="Wingdings" pitchFamily="2" charset="2"/>
              <a:buNone/>
            </a:pPr>
            <a:endParaRPr lang="en-US" sz="2200" smtClean="0"/>
          </a:p>
          <a:p>
            <a:pPr marL="609600" indent="-609600" eaLnBrk="1" hangingPunct="1">
              <a:buFont typeface="Wingdings" pitchFamily="2" charset="2"/>
              <a:buChar char="Ø"/>
            </a:pPr>
            <a:r>
              <a:rPr lang="en-US" sz="2200" smtClean="0"/>
              <a:t>Shelter from the elements</a:t>
            </a:r>
          </a:p>
          <a:p>
            <a:pPr marL="609600" indent="-609600" eaLnBrk="1" hangingPunct="1">
              <a:buFont typeface="Wingdings" pitchFamily="2" charset="2"/>
              <a:buChar char="Ø"/>
            </a:pPr>
            <a:r>
              <a:rPr lang="en-US" sz="2200" smtClean="0"/>
              <a:t>Value/ wealth </a:t>
            </a:r>
            <a:r>
              <a:rPr lang="en-US" sz="2200" smtClean="0">
                <a:sym typeface="Wingdings" pitchFamily="2" charset="2"/>
              </a:rPr>
              <a:t> equity for owners</a:t>
            </a:r>
          </a:p>
          <a:p>
            <a:pPr marL="609600" indent="-609600" eaLnBrk="1" hangingPunct="1">
              <a:buFont typeface="Wingdings" pitchFamily="2" charset="2"/>
              <a:buChar char="Ø"/>
            </a:pPr>
            <a:r>
              <a:rPr lang="en-US" sz="2200" smtClean="0">
                <a:sym typeface="Wingdings" pitchFamily="2" charset="2"/>
              </a:rPr>
              <a:t>Shelter from ‘taxes’  e.g. capital</a:t>
            </a:r>
          </a:p>
          <a:p>
            <a:pPr marL="609600" indent="-609600" eaLnBrk="1" hangingPunct="1">
              <a:buFont typeface="Wingdings" pitchFamily="2" charset="2"/>
              <a:buChar char="Ø"/>
            </a:pPr>
            <a:r>
              <a:rPr lang="en-US" sz="2200" smtClean="0">
                <a:sym typeface="Wingdings" pitchFamily="2" charset="2"/>
              </a:rPr>
              <a:t>Accessibility to services (e.g. schools)</a:t>
            </a:r>
          </a:p>
          <a:p>
            <a:pPr marL="609600" indent="-609600" eaLnBrk="1" hangingPunct="1">
              <a:buFont typeface="Wingdings" pitchFamily="2" charset="2"/>
              <a:buChar char="Ø"/>
            </a:pPr>
            <a:r>
              <a:rPr lang="en-US" sz="2200" smtClean="0">
                <a:sym typeface="Wingdings" pitchFamily="2" charset="2"/>
              </a:rPr>
              <a:t>Accessibility to work</a:t>
            </a:r>
          </a:p>
          <a:p>
            <a:pPr marL="609600" indent="-609600" eaLnBrk="1" hangingPunct="1">
              <a:buFont typeface="Wingdings" pitchFamily="2" charset="2"/>
              <a:buChar char="Ø"/>
            </a:pPr>
            <a:r>
              <a:rPr lang="en-US" sz="2200" smtClean="0">
                <a:sym typeface="Wingdings" pitchFamily="2" charset="2"/>
              </a:rPr>
              <a:t>Accessibility to neighborhood</a:t>
            </a:r>
          </a:p>
          <a:p>
            <a:pPr marL="609600" indent="-609600" eaLnBrk="1" hangingPunct="1">
              <a:buFont typeface="Wingdings" pitchFamily="2" charset="2"/>
              <a:buChar char="Ø"/>
            </a:pPr>
            <a:r>
              <a:rPr lang="en-US" sz="2200" smtClean="0">
                <a:sym typeface="Wingdings" pitchFamily="2" charset="2"/>
              </a:rPr>
              <a:t>Social status</a:t>
            </a:r>
          </a:p>
          <a:p>
            <a:pPr marL="609600" indent="-609600" eaLnBrk="1" hangingPunct="1">
              <a:buFont typeface="Wingdings" pitchFamily="2" charset="2"/>
              <a:buChar char="Ø"/>
            </a:pPr>
            <a:r>
              <a:rPr lang="en-US" sz="2200" smtClean="0">
                <a:sym typeface="Wingdings" pitchFamily="2" charset="2"/>
              </a:rPr>
              <a:t>Right to privacy/ exclusion</a:t>
            </a:r>
            <a:endParaRPr lang="nl-NL" sz="2200" smtClean="0"/>
          </a:p>
        </p:txBody>
      </p:sp>
      <p:sp>
        <p:nvSpPr>
          <p:cNvPr id="16388" name="Text Box 6"/>
          <p:cNvSpPr txBox="1">
            <a:spLocks noChangeArrowheads="1"/>
          </p:cNvSpPr>
          <p:nvPr/>
        </p:nvSpPr>
        <p:spPr bwMode="auto">
          <a:xfrm>
            <a:off x="7315200" y="4251325"/>
            <a:ext cx="1524000" cy="641350"/>
          </a:xfrm>
          <a:prstGeom prst="rect">
            <a:avLst/>
          </a:prstGeom>
          <a:noFill/>
          <a:ln w="9525">
            <a:noFill/>
            <a:miter lim="800000"/>
            <a:headEnd/>
            <a:tailEnd/>
          </a:ln>
        </p:spPr>
        <p:txBody>
          <a:bodyPr>
            <a:spAutoFit/>
          </a:bodyPr>
          <a:lstStyle/>
          <a:p>
            <a:pPr>
              <a:spcBef>
                <a:spcPct val="50000"/>
              </a:spcBef>
            </a:pPr>
            <a:r>
              <a:rPr lang="en-US" sz="1800">
                <a:latin typeface="Verdana" pitchFamily="34" charset="0"/>
              </a:rPr>
              <a:t>Role of location!</a:t>
            </a:r>
          </a:p>
        </p:txBody>
      </p:sp>
      <p:sp>
        <p:nvSpPr>
          <p:cNvPr id="16389" name="AutoShape 7"/>
          <p:cNvSpPr>
            <a:spLocks/>
          </p:cNvSpPr>
          <p:nvPr/>
        </p:nvSpPr>
        <p:spPr bwMode="auto">
          <a:xfrm>
            <a:off x="6477000" y="3124200"/>
            <a:ext cx="533400" cy="2895600"/>
          </a:xfrm>
          <a:prstGeom prst="rightBrace">
            <a:avLst>
              <a:gd name="adj1" fmla="val 45238"/>
              <a:gd name="adj2" fmla="val 50000"/>
            </a:avLst>
          </a:prstGeom>
          <a:noFill/>
          <a:ln w="9525">
            <a:solidFill>
              <a:schemeClr val="tx1"/>
            </a:solidFill>
            <a:round/>
            <a:headEnd/>
            <a:tailEnd/>
          </a:ln>
        </p:spPr>
        <p:txBody>
          <a:bodyPr wrap="none" anchor="ctr"/>
          <a:lstStyle/>
          <a:p>
            <a:endParaRPr lang="en-US"/>
          </a:p>
        </p:txBody>
      </p:sp>
      <p:sp>
        <p:nvSpPr>
          <p:cNvPr id="16390" name="Text Box 8"/>
          <p:cNvSpPr txBox="1">
            <a:spLocks noChangeArrowheads="1"/>
          </p:cNvSpPr>
          <p:nvPr/>
        </p:nvSpPr>
        <p:spPr bwMode="auto">
          <a:xfrm>
            <a:off x="7086600" y="3048000"/>
            <a:ext cx="1600200" cy="366713"/>
          </a:xfrm>
          <a:prstGeom prst="rect">
            <a:avLst/>
          </a:prstGeom>
          <a:noFill/>
          <a:ln w="9525">
            <a:noFill/>
            <a:miter lim="800000"/>
            <a:headEnd/>
            <a:tailEnd/>
          </a:ln>
        </p:spPr>
        <p:txBody>
          <a:bodyPr>
            <a:spAutoFit/>
          </a:bodyPr>
          <a:lstStyle/>
          <a:p>
            <a:pPr>
              <a:spcBef>
                <a:spcPct val="50000"/>
              </a:spcBef>
            </a:pPr>
            <a:r>
              <a:rPr lang="en-US" sz="1800">
                <a:latin typeface="Verdana" pitchFamily="34" charset="0"/>
              </a:rPr>
              <a:t>Services…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The importance of housing</a:t>
            </a:r>
            <a:endParaRPr lang="nl-NL" sz="3200" dirty="0" smtClean="0">
              <a:solidFill>
                <a:schemeClr val="tx1"/>
              </a:solidFill>
              <a:latin typeface="+mn-lt"/>
            </a:endParaRPr>
          </a:p>
        </p:txBody>
      </p:sp>
      <p:sp>
        <p:nvSpPr>
          <p:cNvPr id="17411" name="Rectangle 3"/>
          <p:cNvSpPr>
            <a:spLocks noGrp="1" noChangeArrowheads="1"/>
          </p:cNvSpPr>
          <p:nvPr>
            <p:ph type="body" idx="1"/>
          </p:nvPr>
        </p:nvSpPr>
        <p:spPr/>
        <p:txBody>
          <a:bodyPr/>
          <a:lstStyle/>
          <a:p>
            <a:pPr eaLnBrk="1" hangingPunct="1">
              <a:lnSpc>
                <a:spcPct val="80000"/>
              </a:lnSpc>
            </a:pPr>
            <a:r>
              <a:rPr lang="en-US" sz="2200" smtClean="0"/>
              <a:t>Why is housing important and why is housing a unique commodity?</a:t>
            </a:r>
          </a:p>
          <a:p>
            <a:pPr eaLnBrk="1" hangingPunct="1">
              <a:lnSpc>
                <a:spcPct val="80000"/>
              </a:lnSpc>
              <a:buFont typeface="Wingdings" pitchFamily="2" charset="2"/>
              <a:buNone/>
            </a:pPr>
            <a:endParaRPr lang="en-US" sz="2200" smtClean="0"/>
          </a:p>
          <a:p>
            <a:pPr lvl="1" eaLnBrk="1" hangingPunct="1">
              <a:lnSpc>
                <a:spcPct val="80000"/>
              </a:lnSpc>
            </a:pPr>
            <a:r>
              <a:rPr lang="en-US" sz="2200" smtClean="0"/>
              <a:t>High cost</a:t>
            </a:r>
          </a:p>
          <a:p>
            <a:pPr lvl="1" eaLnBrk="1" hangingPunct="1">
              <a:lnSpc>
                <a:spcPct val="80000"/>
              </a:lnSpc>
            </a:pPr>
            <a:r>
              <a:rPr lang="en-US" sz="2200" smtClean="0"/>
              <a:t>Durability</a:t>
            </a:r>
          </a:p>
          <a:p>
            <a:pPr lvl="1" eaLnBrk="1" hangingPunct="1">
              <a:lnSpc>
                <a:spcPct val="80000"/>
              </a:lnSpc>
            </a:pPr>
            <a:r>
              <a:rPr lang="en-US" sz="2200" smtClean="0"/>
              <a:t>Fixity (location)</a:t>
            </a:r>
          </a:p>
          <a:p>
            <a:pPr lvl="1" eaLnBrk="1" hangingPunct="1">
              <a:lnSpc>
                <a:spcPct val="80000"/>
              </a:lnSpc>
            </a:pPr>
            <a:r>
              <a:rPr lang="en-US" sz="2200" smtClean="0"/>
              <a:t>Limited adaptability</a:t>
            </a:r>
          </a:p>
          <a:p>
            <a:pPr lvl="1" eaLnBrk="1" hangingPunct="1">
              <a:lnSpc>
                <a:spcPct val="80000"/>
              </a:lnSpc>
            </a:pPr>
            <a:r>
              <a:rPr lang="en-US" sz="2200" smtClean="0"/>
              <a:t>Complex and diverse housing stock</a:t>
            </a:r>
          </a:p>
          <a:p>
            <a:pPr lvl="1" eaLnBrk="1" hangingPunct="1">
              <a:lnSpc>
                <a:spcPct val="80000"/>
              </a:lnSpc>
            </a:pPr>
            <a:r>
              <a:rPr lang="en-US" sz="2200" smtClean="0"/>
              <a:t>Links to services</a:t>
            </a:r>
          </a:p>
          <a:p>
            <a:pPr lvl="1" eaLnBrk="1" hangingPunct="1">
              <a:lnSpc>
                <a:spcPct val="80000"/>
              </a:lnSpc>
            </a:pPr>
            <a:r>
              <a:rPr lang="en-US" sz="2200" smtClean="0"/>
              <a:t>Imposed by government regulation</a:t>
            </a:r>
          </a:p>
          <a:p>
            <a:pPr lvl="1" eaLnBrk="1" hangingPunct="1">
              <a:lnSpc>
                <a:spcPct val="80000"/>
              </a:lnSpc>
            </a:pPr>
            <a:r>
              <a:rPr lang="en-US" sz="2200" smtClean="0"/>
              <a:t>Externalities/ exogenous influences</a:t>
            </a:r>
          </a:p>
          <a:p>
            <a:pPr lvl="1" eaLnBrk="1" hangingPunct="1">
              <a:lnSpc>
                <a:spcPct val="80000"/>
              </a:lnSpc>
            </a:pPr>
            <a:r>
              <a:rPr lang="en-US" sz="2200" smtClean="0"/>
              <a:t>Important to quality of life</a:t>
            </a:r>
          </a:p>
          <a:p>
            <a:pPr lvl="1" eaLnBrk="1" hangingPunct="1">
              <a:lnSpc>
                <a:spcPct val="80000"/>
              </a:lnSpc>
            </a:pPr>
            <a:r>
              <a:rPr lang="en-US" sz="2200" smtClean="0"/>
              <a:t>Important to self identity</a:t>
            </a:r>
            <a:endParaRPr lang="nl-NL" sz="2200" smtClean="0"/>
          </a:p>
        </p:txBody>
      </p:sp>
      <p:grpSp>
        <p:nvGrpSpPr>
          <p:cNvPr id="17412" name="Group 6"/>
          <p:cNvGrpSpPr>
            <a:grpSpLocks/>
          </p:cNvGrpSpPr>
          <p:nvPr/>
        </p:nvGrpSpPr>
        <p:grpSpPr bwMode="auto">
          <a:xfrm>
            <a:off x="3962400" y="3505200"/>
            <a:ext cx="609600" cy="838200"/>
            <a:chOff x="2832" y="1968"/>
            <a:chExt cx="384" cy="528"/>
          </a:xfrm>
        </p:grpSpPr>
        <p:sp>
          <p:nvSpPr>
            <p:cNvPr id="17413" name="AutoShape 4"/>
            <p:cNvSpPr>
              <a:spLocks/>
            </p:cNvSpPr>
            <p:nvPr/>
          </p:nvSpPr>
          <p:spPr bwMode="auto">
            <a:xfrm>
              <a:off x="2832" y="1968"/>
              <a:ext cx="96" cy="384"/>
            </a:xfrm>
            <a:prstGeom prst="righ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7414" name="AutoShape 5"/>
            <p:cNvSpPr>
              <a:spLocks noChangeArrowheads="1"/>
            </p:cNvSpPr>
            <p:nvPr/>
          </p:nvSpPr>
          <p:spPr bwMode="auto">
            <a:xfrm>
              <a:off x="3024" y="2112"/>
              <a:ext cx="192" cy="384"/>
            </a:xfrm>
            <a:prstGeom prst="curvedLeftArrow">
              <a:avLst>
                <a:gd name="adj1" fmla="val 40000"/>
                <a:gd name="adj2" fmla="val 80000"/>
                <a:gd name="adj3" fmla="val 33333"/>
              </a:avLst>
            </a:prstGeom>
            <a:solidFill>
              <a:srgbClr val="99FFCC"/>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The importance of housing</a:t>
            </a:r>
          </a:p>
        </p:txBody>
      </p:sp>
      <p:sp>
        <p:nvSpPr>
          <p:cNvPr id="18435" name="Rectangle 3"/>
          <p:cNvSpPr>
            <a:spLocks noGrp="1" noChangeArrowheads="1"/>
          </p:cNvSpPr>
          <p:nvPr>
            <p:ph type="body" idx="1"/>
          </p:nvPr>
        </p:nvSpPr>
        <p:spPr>
          <a:xfrm>
            <a:off x="685800" y="1981200"/>
            <a:ext cx="8458200" cy="4105275"/>
          </a:xfrm>
        </p:spPr>
        <p:txBody>
          <a:bodyPr/>
          <a:lstStyle/>
          <a:p>
            <a:pPr algn="just" eaLnBrk="1" hangingPunct="1">
              <a:lnSpc>
                <a:spcPct val="80000"/>
              </a:lnSpc>
            </a:pPr>
            <a:endParaRPr lang="en-US" sz="2200" smtClean="0"/>
          </a:p>
          <a:p>
            <a:pPr algn="just" eaLnBrk="1" hangingPunct="1"/>
            <a:r>
              <a:rPr lang="en-US" sz="2200" smtClean="0"/>
              <a:t>Housing is the third most essential human need after food and clothing.</a:t>
            </a:r>
          </a:p>
          <a:p>
            <a:pPr algn="just" eaLnBrk="1" hangingPunct="1"/>
            <a:r>
              <a:rPr lang="en-US" sz="2200" smtClean="0"/>
              <a:t>Housing is related to the larger issues such as employment, transportation, health and education facilities.</a:t>
            </a:r>
          </a:p>
          <a:p>
            <a:pPr algn="just" eaLnBrk="1" hangingPunct="1">
              <a:lnSpc>
                <a:spcPct val="80000"/>
              </a:lnSpc>
            </a:pPr>
            <a:r>
              <a:rPr lang="en-US" sz="2200" smtClean="0"/>
              <a:t>Housing competes with other uses in the urban land market for accessibility and space</a:t>
            </a:r>
          </a:p>
          <a:p>
            <a:pPr algn="just" eaLnBrk="1" hangingPunct="1">
              <a:lnSpc>
                <a:spcPct val="80000"/>
              </a:lnSpc>
            </a:pPr>
            <a:r>
              <a:rPr lang="en-US" sz="2200" smtClean="0"/>
              <a:t>Housing is the principal mechanism through which urban neighborhoods change, and one of the stimulant of change in urban areas.</a:t>
            </a:r>
          </a:p>
          <a:p>
            <a:pPr lvl="1" algn="just" eaLnBrk="1" hangingPunct="1">
              <a:lnSpc>
                <a:spcPct val="80000"/>
              </a:lnSpc>
            </a:pPr>
            <a:r>
              <a:rPr lang="en-US" sz="2200" smtClean="0"/>
              <a:t>Moves of households/ activities, demographic change</a:t>
            </a:r>
          </a:p>
          <a:p>
            <a:pPr lvl="1" algn="just" eaLnBrk="1" hangingPunct="1">
              <a:lnSpc>
                <a:spcPct val="80000"/>
              </a:lnSpc>
            </a:pPr>
            <a:r>
              <a:rPr lang="en-US" sz="2200" smtClean="0"/>
              <a:t>New (demographic/ economic/ social/ cultural) developments</a:t>
            </a:r>
          </a:p>
          <a:p>
            <a:pPr lvl="1" algn="just" eaLnBrk="1" hangingPunct="1">
              <a:lnSpc>
                <a:spcPct val="80000"/>
              </a:lnSpc>
            </a:pPr>
            <a:r>
              <a:rPr lang="en-US" sz="2200" smtClean="0"/>
              <a:t>Aging of real estate</a:t>
            </a:r>
          </a:p>
          <a:p>
            <a:pPr lvl="1" algn="just" eaLnBrk="1" hangingPunct="1">
              <a:lnSpc>
                <a:spcPct val="80000"/>
              </a:lnSpc>
            </a:pPr>
            <a:r>
              <a:rPr lang="en-US" sz="2200" smtClean="0"/>
              <a:t>Fluctuations in house prices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Urban Development</a:t>
            </a:r>
          </a:p>
        </p:txBody>
      </p:sp>
      <p:sp>
        <p:nvSpPr>
          <p:cNvPr id="19459" name="Rectangle 3"/>
          <p:cNvSpPr>
            <a:spLocks noGrp="1" noChangeArrowheads="1"/>
          </p:cNvSpPr>
          <p:nvPr>
            <p:ph type="body" idx="1"/>
          </p:nvPr>
        </p:nvSpPr>
        <p:spPr/>
        <p:txBody>
          <a:bodyPr/>
          <a:lstStyle/>
          <a:p>
            <a:pPr algn="just" eaLnBrk="1" hangingPunct="1">
              <a:lnSpc>
                <a:spcPct val="80000"/>
              </a:lnSpc>
            </a:pPr>
            <a:r>
              <a:rPr lang="en-US" sz="2400" smtClean="0"/>
              <a:t>Large cities, towns and even small neighborhoods do not spring up overnight. They are the result of careful planning by civil and design engineers, project managers, architects, environmental planners and surveyors. The integration of these disciplines is known as urban development.</a:t>
            </a:r>
          </a:p>
          <a:p>
            <a:pPr algn="just" eaLnBrk="1" hangingPunct="1">
              <a:lnSpc>
                <a:spcPct val="80000"/>
              </a:lnSpc>
            </a:pPr>
            <a:r>
              <a:rPr lang="en-US" sz="2400" smtClean="0"/>
              <a:t>Urban development is a system of residential expansion that creates cities. Residential areas are the primary focus of urban development. Urban development occurs by expansion into unpopulated areas and/or the renovation of decaying regions.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Urban Development</a:t>
            </a:r>
          </a:p>
        </p:txBody>
      </p:sp>
      <p:sp>
        <p:nvSpPr>
          <p:cNvPr id="20483" name="Rectangle 3"/>
          <p:cNvSpPr>
            <a:spLocks noGrp="1" noChangeArrowheads="1"/>
          </p:cNvSpPr>
          <p:nvPr>
            <p:ph type="body" idx="1"/>
          </p:nvPr>
        </p:nvSpPr>
        <p:spPr>
          <a:xfrm>
            <a:off x="838200" y="2514600"/>
            <a:ext cx="7693025" cy="3571875"/>
          </a:xfrm>
        </p:spPr>
        <p:txBody>
          <a:bodyPr/>
          <a:lstStyle/>
          <a:p>
            <a:pPr algn="just" eaLnBrk="1" hangingPunct="1">
              <a:lnSpc>
                <a:spcPct val="80000"/>
              </a:lnSpc>
            </a:pPr>
            <a:r>
              <a:rPr lang="en-US" sz="2400" smtClean="0"/>
              <a:t>Urban planning, which is also known as urban development, incorporates planning for transportation systems and land use to improve the structure of a town or city. Urban development includes urban renewal, which addresses issues like decay and lack of investment in specific regions.</a:t>
            </a:r>
          </a:p>
          <a:p>
            <a:pPr algn="just" eaLnBrk="1" hangingPunct="1">
              <a:lnSpc>
                <a:spcPct val="80000"/>
              </a:lnSpc>
            </a:pPr>
            <a:r>
              <a:rPr lang="en-US" sz="2400" smtClean="0"/>
              <a:t>Factors like land use, aesthetics, safety, unkempt buildings and transportation all affect the urban development and planning.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MCj03825850000[1]"/>
          <p:cNvPicPr>
            <a:picLocks noChangeAspect="1" noChangeArrowheads="1"/>
          </p:cNvPicPr>
          <p:nvPr/>
        </p:nvPicPr>
        <p:blipFill>
          <a:blip r:embed="rId2" cstate="print"/>
          <a:srcRect/>
          <a:stretch>
            <a:fillRect/>
          </a:stretch>
        </p:blipFill>
        <p:spPr bwMode="auto">
          <a:xfrm>
            <a:off x="2438400" y="3048000"/>
            <a:ext cx="3581400" cy="3581400"/>
          </a:xfrm>
          <a:prstGeom prst="rect">
            <a:avLst/>
          </a:prstGeom>
          <a:noFill/>
          <a:ln w="9525">
            <a:noFill/>
            <a:miter lim="800000"/>
            <a:headEnd/>
            <a:tailEnd/>
          </a:ln>
        </p:spPr>
      </p:pic>
      <p:sp>
        <p:nvSpPr>
          <p:cNvPr id="4099" name="AutoShape 8"/>
          <p:cNvSpPr>
            <a:spLocks noChangeArrowheads="1"/>
          </p:cNvSpPr>
          <p:nvPr/>
        </p:nvSpPr>
        <p:spPr bwMode="auto">
          <a:xfrm>
            <a:off x="5715000" y="2362200"/>
            <a:ext cx="2286000" cy="1447800"/>
          </a:xfrm>
          <a:prstGeom prst="cloudCallout">
            <a:avLst>
              <a:gd name="adj1" fmla="val -91736"/>
              <a:gd name="adj2" fmla="val 60199"/>
            </a:avLst>
          </a:prstGeom>
          <a:noFill/>
          <a:ln w="9525">
            <a:solidFill>
              <a:schemeClr val="tx1"/>
            </a:solidFill>
            <a:round/>
            <a:headEnd/>
            <a:tailEnd/>
          </a:ln>
        </p:spPr>
        <p:txBody>
          <a:bodyPr/>
          <a:lstStyle/>
          <a:p>
            <a:pPr algn="ctr">
              <a:defRPr/>
            </a:pPr>
            <a:endParaRPr lang="en-US" sz="1800">
              <a:latin typeface="+mn-lt"/>
            </a:endParaRPr>
          </a:p>
        </p:txBody>
      </p:sp>
      <p:sp>
        <p:nvSpPr>
          <p:cNvPr id="4100"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Concepts of housing</a:t>
            </a:r>
            <a:endParaRPr lang="nl-NL" sz="3200" dirty="0" smtClean="0">
              <a:solidFill>
                <a:schemeClr val="tx1"/>
              </a:solidFill>
              <a:latin typeface="+mn-lt"/>
            </a:endParaRPr>
          </a:p>
        </p:txBody>
      </p:sp>
      <p:sp>
        <p:nvSpPr>
          <p:cNvPr id="4101" name="Rectangle 3"/>
          <p:cNvSpPr>
            <a:spLocks noGrp="1" noChangeArrowheads="1"/>
          </p:cNvSpPr>
          <p:nvPr>
            <p:ph type="body" idx="1"/>
          </p:nvPr>
        </p:nvSpPr>
        <p:spPr/>
        <p:txBody>
          <a:bodyPr/>
          <a:lstStyle/>
          <a:p>
            <a:pPr eaLnBrk="1" hangingPunct="1"/>
            <a:r>
              <a:rPr lang="en-US" sz="2400" smtClean="0"/>
              <a:t>Why is housing important?</a:t>
            </a:r>
          </a:p>
          <a:p>
            <a:pPr eaLnBrk="1" hangingPunct="1"/>
            <a:endParaRPr lang="en-US" sz="2000" smtClean="0"/>
          </a:p>
        </p:txBody>
      </p:sp>
      <p:sp>
        <p:nvSpPr>
          <p:cNvPr id="4102" name="Text Box 7"/>
          <p:cNvSpPr txBox="1">
            <a:spLocks noChangeArrowheads="1"/>
          </p:cNvSpPr>
          <p:nvPr/>
        </p:nvSpPr>
        <p:spPr bwMode="auto">
          <a:xfrm>
            <a:off x="6477000" y="2376488"/>
            <a:ext cx="1066800" cy="1433512"/>
          </a:xfrm>
          <a:prstGeom prst="rect">
            <a:avLst/>
          </a:prstGeom>
          <a:noFill/>
          <a:ln w="9525">
            <a:noFill/>
            <a:miter lim="800000"/>
            <a:headEnd/>
            <a:tailEnd/>
          </a:ln>
        </p:spPr>
        <p:txBody>
          <a:bodyPr>
            <a:spAutoFit/>
          </a:bodyPr>
          <a:lstStyle/>
          <a:p>
            <a:pPr>
              <a:spcBef>
                <a:spcPct val="50000"/>
              </a:spcBef>
              <a:defRPr/>
            </a:pPr>
            <a:r>
              <a:rPr lang="en-US" sz="8800">
                <a:latin typeface="+mn-lt"/>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Concepts of housing</a:t>
            </a:r>
          </a:p>
        </p:txBody>
      </p:sp>
      <p:sp>
        <p:nvSpPr>
          <p:cNvPr id="5123" name="Rectangle 3"/>
          <p:cNvSpPr>
            <a:spLocks noGrp="1" noChangeArrowheads="1"/>
          </p:cNvSpPr>
          <p:nvPr>
            <p:ph type="body" idx="1"/>
          </p:nvPr>
        </p:nvSpPr>
        <p:spPr/>
        <p:txBody>
          <a:bodyPr/>
          <a:lstStyle/>
          <a:p>
            <a:pPr eaLnBrk="1" hangingPunct="1"/>
            <a:r>
              <a:rPr lang="en-US" sz="2400" smtClean="0"/>
              <a:t>What is housing?</a:t>
            </a:r>
          </a:p>
          <a:p>
            <a:pPr eaLnBrk="1" hangingPunct="1"/>
            <a:endParaRPr lang="en-US" sz="2000" smtClean="0"/>
          </a:p>
        </p:txBody>
      </p:sp>
      <p:pic>
        <p:nvPicPr>
          <p:cNvPr id="5124" name="Picture 4" descr="j0090386"/>
          <p:cNvPicPr>
            <a:picLocks noChangeAspect="1" noChangeArrowheads="1"/>
          </p:cNvPicPr>
          <p:nvPr/>
        </p:nvPicPr>
        <p:blipFill>
          <a:blip r:embed="rId2" cstate="print"/>
          <a:srcRect/>
          <a:stretch>
            <a:fillRect/>
          </a:stretch>
        </p:blipFill>
        <p:spPr bwMode="auto">
          <a:xfrm>
            <a:off x="958850" y="4191000"/>
            <a:ext cx="2698750" cy="2309813"/>
          </a:xfrm>
          <a:prstGeom prst="rect">
            <a:avLst/>
          </a:prstGeom>
          <a:noFill/>
          <a:ln w="9525">
            <a:noFill/>
            <a:miter lim="800000"/>
            <a:headEnd/>
            <a:tailEnd/>
          </a:ln>
        </p:spPr>
      </p:pic>
      <p:pic>
        <p:nvPicPr>
          <p:cNvPr id="5125" name="Picture 5" descr="MPj04116860000[1]"/>
          <p:cNvPicPr>
            <a:picLocks noChangeAspect="1" noChangeArrowheads="1"/>
          </p:cNvPicPr>
          <p:nvPr/>
        </p:nvPicPr>
        <p:blipFill>
          <a:blip r:embed="rId3" cstate="print"/>
          <a:srcRect/>
          <a:stretch>
            <a:fillRect/>
          </a:stretch>
        </p:blipFill>
        <p:spPr bwMode="auto">
          <a:xfrm>
            <a:off x="6248400" y="1600200"/>
            <a:ext cx="2667000" cy="1778000"/>
          </a:xfrm>
          <a:prstGeom prst="rect">
            <a:avLst/>
          </a:prstGeom>
          <a:noFill/>
          <a:ln w="9525">
            <a:noFill/>
            <a:miter lim="800000"/>
            <a:headEnd/>
            <a:tailEnd/>
          </a:ln>
        </p:spPr>
      </p:pic>
      <p:pic>
        <p:nvPicPr>
          <p:cNvPr id="5126" name="Picture 13" descr="apartment-block-close"/>
          <p:cNvPicPr>
            <a:picLocks noChangeAspect="1" noChangeArrowheads="1"/>
          </p:cNvPicPr>
          <p:nvPr/>
        </p:nvPicPr>
        <p:blipFill>
          <a:blip r:embed="rId4" cstate="print"/>
          <a:srcRect/>
          <a:stretch>
            <a:fillRect/>
          </a:stretch>
        </p:blipFill>
        <p:spPr bwMode="auto">
          <a:xfrm>
            <a:off x="3505200" y="2667000"/>
            <a:ext cx="2743200" cy="2057400"/>
          </a:xfrm>
          <a:prstGeom prst="rect">
            <a:avLst/>
          </a:prstGeom>
          <a:noFill/>
          <a:ln w="9525">
            <a:noFill/>
            <a:miter lim="800000"/>
            <a:headEnd/>
            <a:tailEnd/>
          </a:ln>
        </p:spPr>
      </p:pic>
      <p:pic>
        <p:nvPicPr>
          <p:cNvPr id="5127" name="Picture 14" descr="MPj03997290000[1]"/>
          <p:cNvPicPr>
            <a:picLocks noChangeAspect="1" noChangeArrowheads="1"/>
          </p:cNvPicPr>
          <p:nvPr/>
        </p:nvPicPr>
        <p:blipFill>
          <a:blip r:embed="rId5" cstate="print"/>
          <a:srcRect/>
          <a:stretch>
            <a:fillRect/>
          </a:stretch>
        </p:blipFill>
        <p:spPr bwMode="auto">
          <a:xfrm>
            <a:off x="5638800" y="4267200"/>
            <a:ext cx="2987675"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Concepts of housing</a:t>
            </a:r>
          </a:p>
        </p:txBody>
      </p:sp>
      <p:sp>
        <p:nvSpPr>
          <p:cNvPr id="6147" name="Rectangle 3"/>
          <p:cNvSpPr>
            <a:spLocks noGrp="1" noChangeArrowheads="1"/>
          </p:cNvSpPr>
          <p:nvPr>
            <p:ph type="body" idx="1"/>
          </p:nvPr>
        </p:nvSpPr>
        <p:spPr/>
        <p:txBody>
          <a:bodyPr/>
          <a:lstStyle/>
          <a:p>
            <a:pPr algn="just" eaLnBrk="1" hangingPunct="1"/>
            <a:r>
              <a:rPr lang="en-US" sz="2400" smtClean="0"/>
              <a:t>Basic concept of housing often refers to “shelter”</a:t>
            </a:r>
          </a:p>
          <a:p>
            <a:pPr algn="just" eaLnBrk="1" hangingPunct="1"/>
            <a:r>
              <a:rPr lang="en-US" sz="2400" smtClean="0"/>
              <a:t>Housing sector: housing is a physical product of a large sector of the economy</a:t>
            </a:r>
          </a:p>
          <a:p>
            <a:pPr algn="just" eaLnBrk="1" hangingPunct="1"/>
            <a:r>
              <a:rPr lang="en-US" sz="2400" smtClean="0"/>
              <a:t>Housing market: virtual market in which housing changes owners and occupants</a:t>
            </a:r>
          </a:p>
          <a:p>
            <a:pPr algn="just" eaLnBrk="1" hangingPunct="1"/>
            <a:r>
              <a:rPr lang="en-US" sz="2400" smtClean="0"/>
              <a:t>Housing stock: existing housing units in a certain area of different types, not all equally accessible for everyone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Concepts of housing</a:t>
            </a:r>
          </a:p>
        </p:txBody>
      </p:sp>
      <p:sp>
        <p:nvSpPr>
          <p:cNvPr id="7171" name="Rectangle 3"/>
          <p:cNvSpPr>
            <a:spLocks noGrp="1" noChangeArrowheads="1"/>
          </p:cNvSpPr>
          <p:nvPr>
            <p:ph type="body" idx="1"/>
          </p:nvPr>
        </p:nvSpPr>
        <p:spPr/>
        <p:txBody>
          <a:bodyPr/>
          <a:lstStyle/>
          <a:p>
            <a:pPr eaLnBrk="1" hangingPunct="1"/>
            <a:r>
              <a:rPr lang="en-US" sz="2400" smtClean="0"/>
              <a:t>Alternative definitions/ meanings:</a:t>
            </a:r>
          </a:p>
          <a:p>
            <a:pPr lvl="1" eaLnBrk="1" hangingPunct="1"/>
            <a:r>
              <a:rPr lang="en-US" smtClean="0"/>
              <a:t>Physical product/ facility: “bricks and mortar”</a:t>
            </a:r>
          </a:p>
          <a:p>
            <a:pPr eaLnBrk="1" hangingPunct="1"/>
            <a:endParaRPr lang="en-US" sz="2400" smtClean="0"/>
          </a:p>
        </p:txBody>
      </p:sp>
      <p:pic>
        <p:nvPicPr>
          <p:cNvPr id="7172" name="Picture 9" descr="MPj04038560000[1]"/>
          <p:cNvPicPr>
            <a:picLocks noChangeAspect="1" noChangeArrowheads="1"/>
          </p:cNvPicPr>
          <p:nvPr/>
        </p:nvPicPr>
        <p:blipFill>
          <a:blip r:embed="rId2" cstate="print"/>
          <a:srcRect/>
          <a:stretch>
            <a:fillRect/>
          </a:stretch>
        </p:blipFill>
        <p:spPr bwMode="auto">
          <a:xfrm>
            <a:off x="5791200" y="3505200"/>
            <a:ext cx="2081213"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Concepts of housing</a:t>
            </a:r>
          </a:p>
        </p:txBody>
      </p:sp>
      <p:sp>
        <p:nvSpPr>
          <p:cNvPr id="8195" name="Rectangle 3"/>
          <p:cNvSpPr>
            <a:spLocks noGrp="1" noChangeArrowheads="1"/>
          </p:cNvSpPr>
          <p:nvPr>
            <p:ph type="body" idx="1"/>
          </p:nvPr>
        </p:nvSpPr>
        <p:spPr/>
        <p:txBody>
          <a:bodyPr/>
          <a:lstStyle/>
          <a:p>
            <a:pPr lvl="1" eaLnBrk="1" hangingPunct="1"/>
            <a:r>
              <a:rPr lang="en-US" smtClean="0"/>
              <a:t>Commodity/ Economic good: exchange good</a:t>
            </a:r>
          </a:p>
          <a:p>
            <a:pPr lvl="1" eaLnBrk="1" hangingPunct="1"/>
            <a:r>
              <a:rPr lang="en-US" smtClean="0"/>
              <a:t>Investment good: asset</a:t>
            </a:r>
          </a:p>
          <a:p>
            <a:pPr eaLnBrk="1" hangingPunct="1"/>
            <a:endParaRPr lang="en-US" sz="2400" smtClean="0"/>
          </a:p>
        </p:txBody>
      </p:sp>
      <p:pic>
        <p:nvPicPr>
          <p:cNvPr id="8196" name="Picture 4" descr="MPj04093440000[1]"/>
          <p:cNvPicPr>
            <a:picLocks noChangeAspect="1" noChangeArrowheads="1"/>
          </p:cNvPicPr>
          <p:nvPr/>
        </p:nvPicPr>
        <p:blipFill>
          <a:blip r:embed="rId2" cstate="print"/>
          <a:srcRect/>
          <a:stretch>
            <a:fillRect/>
          </a:stretch>
        </p:blipFill>
        <p:spPr bwMode="auto">
          <a:xfrm>
            <a:off x="3505200" y="3429000"/>
            <a:ext cx="4114800" cy="274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Concepts of housing</a:t>
            </a:r>
          </a:p>
        </p:txBody>
      </p:sp>
      <p:sp>
        <p:nvSpPr>
          <p:cNvPr id="9219" name="Rectangle 3"/>
          <p:cNvSpPr>
            <a:spLocks noGrp="1" noChangeArrowheads="1"/>
          </p:cNvSpPr>
          <p:nvPr>
            <p:ph type="body" idx="1"/>
          </p:nvPr>
        </p:nvSpPr>
        <p:spPr/>
        <p:txBody>
          <a:bodyPr/>
          <a:lstStyle/>
          <a:p>
            <a:pPr lvl="1" eaLnBrk="1" hangingPunct="1"/>
            <a:r>
              <a:rPr lang="en-US" smtClean="0"/>
              <a:t>Sector of the economy: industry/ construction</a:t>
            </a:r>
          </a:p>
          <a:p>
            <a:pPr lvl="1" eaLnBrk="1" hangingPunct="1"/>
            <a:endParaRPr lang="en-US" smtClean="0"/>
          </a:p>
          <a:p>
            <a:pPr eaLnBrk="1" hangingPunct="1"/>
            <a:endParaRPr lang="en-US" sz="3200" smtClean="0"/>
          </a:p>
        </p:txBody>
      </p:sp>
      <p:grpSp>
        <p:nvGrpSpPr>
          <p:cNvPr id="9220" name="Group 11"/>
          <p:cNvGrpSpPr>
            <a:grpSpLocks/>
          </p:cNvGrpSpPr>
          <p:nvPr/>
        </p:nvGrpSpPr>
        <p:grpSpPr bwMode="auto">
          <a:xfrm>
            <a:off x="1066800" y="2819400"/>
            <a:ext cx="7748588" cy="3886200"/>
            <a:chOff x="672" y="1728"/>
            <a:chExt cx="4881" cy="2448"/>
          </a:xfrm>
        </p:grpSpPr>
        <p:pic>
          <p:nvPicPr>
            <p:cNvPr id="9221" name="Picture 5" descr="MPj04331220000[1]"/>
            <p:cNvPicPr>
              <a:picLocks noChangeAspect="1" noChangeArrowheads="1"/>
            </p:cNvPicPr>
            <p:nvPr/>
          </p:nvPicPr>
          <p:blipFill>
            <a:blip r:embed="rId2" cstate="print"/>
            <a:srcRect/>
            <a:stretch>
              <a:fillRect/>
            </a:stretch>
          </p:blipFill>
          <p:spPr bwMode="auto">
            <a:xfrm>
              <a:off x="2496" y="1728"/>
              <a:ext cx="1296" cy="861"/>
            </a:xfrm>
            <a:prstGeom prst="rect">
              <a:avLst/>
            </a:prstGeom>
            <a:noFill/>
            <a:ln w="9525">
              <a:noFill/>
              <a:miter lim="800000"/>
              <a:headEnd/>
              <a:tailEnd/>
            </a:ln>
          </p:spPr>
        </p:pic>
        <p:pic>
          <p:nvPicPr>
            <p:cNvPr id="9222" name="Picture 7" descr="MPj04117210000[1]"/>
            <p:cNvPicPr>
              <a:picLocks noChangeAspect="1" noChangeArrowheads="1"/>
            </p:cNvPicPr>
            <p:nvPr/>
          </p:nvPicPr>
          <p:blipFill>
            <a:blip r:embed="rId3" cstate="print"/>
            <a:srcRect/>
            <a:stretch>
              <a:fillRect/>
            </a:stretch>
          </p:blipFill>
          <p:spPr bwMode="auto">
            <a:xfrm>
              <a:off x="4656" y="1728"/>
              <a:ext cx="897" cy="1344"/>
            </a:xfrm>
            <a:prstGeom prst="rect">
              <a:avLst/>
            </a:prstGeom>
            <a:noFill/>
            <a:ln w="9525">
              <a:noFill/>
              <a:miter lim="800000"/>
              <a:headEnd/>
              <a:tailEnd/>
            </a:ln>
          </p:spPr>
        </p:pic>
        <p:pic>
          <p:nvPicPr>
            <p:cNvPr id="9223" name="Picture 4" descr="MPj02278290000[1]"/>
            <p:cNvPicPr>
              <a:picLocks noChangeAspect="1" noChangeArrowheads="1"/>
            </p:cNvPicPr>
            <p:nvPr/>
          </p:nvPicPr>
          <p:blipFill>
            <a:blip r:embed="rId4" cstate="print"/>
            <a:srcRect/>
            <a:stretch>
              <a:fillRect/>
            </a:stretch>
          </p:blipFill>
          <p:spPr bwMode="auto">
            <a:xfrm>
              <a:off x="3264" y="2496"/>
              <a:ext cx="1536" cy="1029"/>
            </a:xfrm>
            <a:prstGeom prst="rect">
              <a:avLst/>
            </a:prstGeom>
            <a:noFill/>
            <a:ln w="9525">
              <a:noFill/>
              <a:miter lim="800000"/>
              <a:headEnd/>
              <a:tailEnd/>
            </a:ln>
          </p:spPr>
        </p:pic>
        <p:pic>
          <p:nvPicPr>
            <p:cNvPr id="9224" name="Picture 6" descr="MPj04100410000[1]"/>
            <p:cNvPicPr>
              <a:picLocks noChangeAspect="1" noChangeArrowheads="1"/>
            </p:cNvPicPr>
            <p:nvPr/>
          </p:nvPicPr>
          <p:blipFill>
            <a:blip r:embed="rId5" cstate="print"/>
            <a:srcRect/>
            <a:stretch>
              <a:fillRect/>
            </a:stretch>
          </p:blipFill>
          <p:spPr bwMode="auto">
            <a:xfrm>
              <a:off x="672" y="3024"/>
              <a:ext cx="773" cy="1152"/>
            </a:xfrm>
            <a:prstGeom prst="rect">
              <a:avLst/>
            </a:prstGeom>
            <a:noFill/>
            <a:ln w="9525">
              <a:noFill/>
              <a:miter lim="800000"/>
              <a:headEnd/>
              <a:tailEnd/>
            </a:ln>
          </p:spPr>
        </p:pic>
        <p:pic>
          <p:nvPicPr>
            <p:cNvPr id="9225" name="Picture 9" descr="MPj04020810000[1]"/>
            <p:cNvPicPr>
              <a:picLocks noChangeAspect="1" noChangeArrowheads="1"/>
            </p:cNvPicPr>
            <p:nvPr/>
          </p:nvPicPr>
          <p:blipFill>
            <a:blip r:embed="rId6" cstate="print"/>
            <a:srcRect/>
            <a:stretch>
              <a:fillRect/>
            </a:stretch>
          </p:blipFill>
          <p:spPr bwMode="auto">
            <a:xfrm>
              <a:off x="2064" y="2928"/>
              <a:ext cx="1325" cy="883"/>
            </a:xfrm>
            <a:prstGeom prst="rect">
              <a:avLst/>
            </a:prstGeom>
            <a:noFill/>
            <a:ln w="9525">
              <a:noFill/>
              <a:miter lim="800000"/>
              <a:headEnd/>
              <a:tailEnd/>
            </a:ln>
          </p:spPr>
        </p:pic>
        <p:pic>
          <p:nvPicPr>
            <p:cNvPr id="9226" name="Picture 8" descr="MPj04117130000[1]"/>
            <p:cNvPicPr>
              <a:picLocks noChangeAspect="1" noChangeArrowheads="1"/>
            </p:cNvPicPr>
            <p:nvPr/>
          </p:nvPicPr>
          <p:blipFill>
            <a:blip r:embed="rId7" cstate="print"/>
            <a:srcRect/>
            <a:stretch>
              <a:fillRect/>
            </a:stretch>
          </p:blipFill>
          <p:spPr bwMode="auto">
            <a:xfrm>
              <a:off x="3312" y="3408"/>
              <a:ext cx="1152" cy="768"/>
            </a:xfrm>
            <a:prstGeom prst="rect">
              <a:avLst/>
            </a:prstGeom>
            <a:noFill/>
            <a:ln w="9525">
              <a:noFill/>
              <a:miter lim="800000"/>
              <a:headEnd/>
              <a:tailEnd/>
            </a:ln>
          </p:spPr>
        </p:pic>
        <p:pic>
          <p:nvPicPr>
            <p:cNvPr id="9227" name="Picture 10" descr="MPj03169190000[1]"/>
            <p:cNvPicPr>
              <a:picLocks noChangeAspect="1" noChangeArrowheads="1"/>
            </p:cNvPicPr>
            <p:nvPr/>
          </p:nvPicPr>
          <p:blipFill>
            <a:blip r:embed="rId8" cstate="print"/>
            <a:srcRect/>
            <a:stretch>
              <a:fillRect/>
            </a:stretch>
          </p:blipFill>
          <p:spPr bwMode="auto">
            <a:xfrm>
              <a:off x="1056" y="1776"/>
              <a:ext cx="1328" cy="134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defRPr/>
            </a:pPr>
            <a:r>
              <a:rPr lang="en-US" sz="3200" dirty="0" smtClean="0">
                <a:solidFill>
                  <a:schemeClr val="tx1"/>
                </a:solidFill>
                <a:latin typeface="+mn-lt"/>
              </a:rPr>
              <a:t>Concepts of housing</a:t>
            </a:r>
          </a:p>
        </p:txBody>
      </p:sp>
      <p:sp>
        <p:nvSpPr>
          <p:cNvPr id="10243" name="Rectangle 3"/>
          <p:cNvSpPr>
            <a:spLocks noGrp="1" noChangeArrowheads="1"/>
          </p:cNvSpPr>
          <p:nvPr>
            <p:ph type="body" idx="1"/>
          </p:nvPr>
        </p:nvSpPr>
        <p:spPr/>
        <p:txBody>
          <a:bodyPr/>
          <a:lstStyle/>
          <a:p>
            <a:pPr lvl="1" eaLnBrk="1" hangingPunct="1"/>
            <a:r>
              <a:rPr lang="en-US" smtClean="0"/>
              <a:t>Social/ collective good: in social networks and in consumption of services</a:t>
            </a:r>
          </a:p>
          <a:p>
            <a:pPr lvl="1" eaLnBrk="1" hangingPunct="1"/>
            <a:r>
              <a:rPr lang="en-US" smtClean="0"/>
              <a:t>Building block for neighborhoods</a:t>
            </a:r>
            <a:endParaRPr lang="nl-NL" smtClean="0"/>
          </a:p>
          <a:p>
            <a:pPr eaLnBrk="1" hangingPunct="1"/>
            <a:endParaRPr lang="en-US" sz="3200" smtClean="0"/>
          </a:p>
        </p:txBody>
      </p:sp>
      <p:pic>
        <p:nvPicPr>
          <p:cNvPr id="10244" name="Picture 4" descr="MPj03094270000[1]"/>
          <p:cNvPicPr>
            <a:picLocks noChangeAspect="1" noChangeArrowheads="1"/>
          </p:cNvPicPr>
          <p:nvPr/>
        </p:nvPicPr>
        <p:blipFill>
          <a:blip r:embed="rId2" cstate="print"/>
          <a:srcRect/>
          <a:stretch>
            <a:fillRect/>
          </a:stretch>
        </p:blipFill>
        <p:spPr bwMode="auto">
          <a:xfrm>
            <a:off x="2743200" y="3886200"/>
            <a:ext cx="4038600" cy="2692400"/>
          </a:xfrm>
          <a:prstGeom prst="rect">
            <a:avLst/>
          </a:prstGeom>
          <a:noFill/>
          <a:ln w="9525">
            <a:noFill/>
            <a:miter lim="800000"/>
            <a:headEnd/>
            <a:tailEnd/>
          </a:ln>
        </p:spPr>
      </p:pic>
      <p:pic>
        <p:nvPicPr>
          <p:cNvPr id="10245" name="Picture 5" descr="MPj02899380000[1]"/>
          <p:cNvPicPr>
            <a:picLocks noChangeAspect="1" noChangeArrowheads="1"/>
          </p:cNvPicPr>
          <p:nvPr/>
        </p:nvPicPr>
        <p:blipFill>
          <a:blip r:embed="rId3" cstate="print"/>
          <a:srcRect/>
          <a:stretch>
            <a:fillRect/>
          </a:stretch>
        </p:blipFill>
        <p:spPr bwMode="auto">
          <a:xfrm>
            <a:off x="6324600" y="4038600"/>
            <a:ext cx="1447800" cy="958850"/>
          </a:xfrm>
          <a:prstGeom prst="rect">
            <a:avLst/>
          </a:prstGeom>
          <a:noFill/>
          <a:ln w="9525">
            <a:noFill/>
            <a:miter lim="800000"/>
            <a:headEnd/>
            <a:tailEnd/>
          </a:ln>
        </p:spPr>
      </p:pic>
      <p:pic>
        <p:nvPicPr>
          <p:cNvPr id="10246" name="Picture 6" descr="MPj04228130000[1]"/>
          <p:cNvPicPr>
            <a:picLocks noChangeAspect="1" noChangeArrowheads="1"/>
          </p:cNvPicPr>
          <p:nvPr/>
        </p:nvPicPr>
        <p:blipFill>
          <a:blip r:embed="rId4" cstate="print"/>
          <a:srcRect/>
          <a:stretch>
            <a:fillRect/>
          </a:stretch>
        </p:blipFill>
        <p:spPr bwMode="auto">
          <a:xfrm>
            <a:off x="2057400" y="5943600"/>
            <a:ext cx="1143000" cy="763588"/>
          </a:xfrm>
          <a:prstGeom prst="rect">
            <a:avLst/>
          </a:prstGeom>
          <a:noFill/>
          <a:ln w="9525">
            <a:noFill/>
            <a:miter lim="800000"/>
            <a:headEnd/>
            <a:tailEnd/>
          </a:ln>
        </p:spPr>
      </p:pic>
      <p:pic>
        <p:nvPicPr>
          <p:cNvPr id="10247" name="Picture 7" descr="MPj03997860000[1]"/>
          <p:cNvPicPr>
            <a:picLocks noChangeAspect="1" noChangeArrowheads="1"/>
          </p:cNvPicPr>
          <p:nvPr/>
        </p:nvPicPr>
        <p:blipFill>
          <a:blip r:embed="rId5" cstate="print"/>
          <a:srcRect/>
          <a:stretch>
            <a:fillRect/>
          </a:stretch>
        </p:blipFill>
        <p:spPr bwMode="auto">
          <a:xfrm>
            <a:off x="1219200" y="5105400"/>
            <a:ext cx="1371600" cy="914400"/>
          </a:xfrm>
          <a:prstGeom prst="rect">
            <a:avLst/>
          </a:prstGeom>
          <a:noFill/>
          <a:ln w="9525">
            <a:noFill/>
            <a:miter lim="800000"/>
            <a:headEnd/>
            <a:tailEnd/>
          </a:ln>
        </p:spPr>
      </p:pic>
      <p:pic>
        <p:nvPicPr>
          <p:cNvPr id="10248" name="Picture 8" descr="MPj04313210000[1]"/>
          <p:cNvPicPr>
            <a:picLocks noChangeAspect="1" noChangeArrowheads="1"/>
          </p:cNvPicPr>
          <p:nvPr/>
        </p:nvPicPr>
        <p:blipFill>
          <a:blip r:embed="rId6" cstate="print"/>
          <a:srcRect/>
          <a:stretch>
            <a:fillRect/>
          </a:stretch>
        </p:blipFill>
        <p:spPr bwMode="auto">
          <a:xfrm>
            <a:off x="6477000" y="5181600"/>
            <a:ext cx="904875" cy="914400"/>
          </a:xfrm>
          <a:prstGeom prst="rect">
            <a:avLst/>
          </a:prstGeom>
          <a:noFill/>
          <a:ln w="9525">
            <a:noFill/>
            <a:miter lim="800000"/>
            <a:headEnd/>
            <a:tailEnd/>
          </a:ln>
        </p:spPr>
      </p:pic>
      <p:pic>
        <p:nvPicPr>
          <p:cNvPr id="10249" name="Picture 9" descr="MPj04010010000[1]"/>
          <p:cNvPicPr>
            <a:picLocks noChangeAspect="1" noChangeArrowheads="1"/>
          </p:cNvPicPr>
          <p:nvPr/>
        </p:nvPicPr>
        <p:blipFill>
          <a:blip r:embed="rId7" cstate="print"/>
          <a:srcRect/>
          <a:stretch>
            <a:fillRect/>
          </a:stretch>
        </p:blipFill>
        <p:spPr bwMode="auto">
          <a:xfrm>
            <a:off x="1981200" y="3581400"/>
            <a:ext cx="89535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200" smtClean="0"/>
              <a:t>Basic Terms</a:t>
            </a:r>
          </a:p>
        </p:txBody>
      </p:sp>
      <p:sp>
        <p:nvSpPr>
          <p:cNvPr id="11267" name="Content Placeholder 2"/>
          <p:cNvSpPr>
            <a:spLocks noGrp="1"/>
          </p:cNvSpPr>
          <p:nvPr>
            <p:ph idx="1"/>
          </p:nvPr>
        </p:nvSpPr>
        <p:spPr/>
        <p:txBody>
          <a:bodyPr/>
          <a:lstStyle/>
          <a:p>
            <a:pPr algn="just"/>
            <a:r>
              <a:rPr lang="en-US" sz="2400" smtClean="0"/>
              <a:t>A </a:t>
            </a:r>
            <a:r>
              <a:rPr lang="en-US" sz="2400" b="1" smtClean="0"/>
              <a:t>house </a:t>
            </a:r>
            <a:r>
              <a:rPr lang="en-US" sz="2400" smtClean="0"/>
              <a:t>is a building that functions as a home for humans or other creatures, including simple dwellings ranging from rudimentary huts of nomadic tribes and complex structures composed of many systems.</a:t>
            </a:r>
          </a:p>
          <a:p>
            <a:pPr algn="just"/>
            <a:r>
              <a:rPr lang="en-US" sz="2400" smtClean="0"/>
              <a:t>The social unit that lives in a house is known as </a:t>
            </a:r>
            <a:r>
              <a:rPr lang="en-US" sz="2400" b="1" smtClean="0"/>
              <a:t>household</a:t>
            </a:r>
            <a:r>
              <a:rPr lang="en-US" sz="2400" smtClean="0"/>
              <a:t>. Most commonly, a household is a family unit of some kind, although households may also be other social groups or individuals</a:t>
            </a:r>
            <a:r>
              <a:rPr lang="en-US" smtClean="0"/>
              <a:t>.</a:t>
            </a:r>
          </a:p>
        </p:txBody>
      </p:sp>
    </p:spTree>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6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1166</TotalTime>
  <Words>941</Words>
  <Application>Microsoft Office PowerPoint</Application>
  <PresentationFormat>On-screen Show (4:3)</PresentationFormat>
  <Paragraphs>84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Wingdings</vt:lpstr>
      <vt:lpstr>Times New Roman</vt:lpstr>
      <vt:lpstr>Verdana</vt:lpstr>
      <vt:lpstr>Capsules</vt:lpstr>
      <vt:lpstr>Housing &amp; Urban Development</vt:lpstr>
      <vt:lpstr>Concepts of housing</vt:lpstr>
      <vt:lpstr>Concepts of housing</vt:lpstr>
      <vt:lpstr>Concepts of housing</vt:lpstr>
      <vt:lpstr>Concepts of housing</vt:lpstr>
      <vt:lpstr>Concepts of housing</vt:lpstr>
      <vt:lpstr>Concepts of housing</vt:lpstr>
      <vt:lpstr>Concepts of housing</vt:lpstr>
      <vt:lpstr>Basic Terms</vt:lpstr>
      <vt:lpstr>Basic Terms</vt:lpstr>
      <vt:lpstr>Defining Housing</vt:lpstr>
      <vt:lpstr>Defining Housing</vt:lpstr>
      <vt:lpstr>Housing Amenities &amp; Utilities</vt:lpstr>
      <vt:lpstr>The services delivered by housing</vt:lpstr>
      <vt:lpstr>The importance of housing</vt:lpstr>
      <vt:lpstr>The importance of housing</vt:lpstr>
      <vt:lpstr>Urban Development</vt:lpstr>
      <vt:lpstr>Urban Development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Helderman</dc:creator>
  <cp:lastModifiedBy>AJ</cp:lastModifiedBy>
  <cp:revision>49</cp:revision>
  <dcterms:created xsi:type="dcterms:W3CDTF">2007-05-14T20:11:20Z</dcterms:created>
  <dcterms:modified xsi:type="dcterms:W3CDTF">2020-04-27T10:43:05Z</dcterms:modified>
</cp:coreProperties>
</file>